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30"/>
  </p:notesMasterIdLst>
  <p:sldIdLst>
    <p:sldId id="256" r:id="rId5"/>
    <p:sldId id="258" r:id="rId6"/>
    <p:sldId id="261" r:id="rId7"/>
    <p:sldId id="262" r:id="rId8"/>
    <p:sldId id="264" r:id="rId9"/>
    <p:sldId id="266" r:id="rId10"/>
    <p:sldId id="268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75" r:id="rId27"/>
    <p:sldId id="276" r:id="rId28"/>
    <p:sldId id="260" r:id="rId29"/>
  </p:sldIdLst>
  <p:sldSz cx="243713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8" autoAdjust="0"/>
    <p:restoredTop sz="94420" autoAdjust="0"/>
  </p:normalViewPr>
  <p:slideViewPr>
    <p:cSldViewPr snapToGrid="0" snapToObjects="1">
      <p:cViewPr varScale="1">
        <p:scale>
          <a:sx n="54" d="100"/>
          <a:sy n="54" d="100"/>
        </p:scale>
        <p:origin x="11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069D8-3EEB-4948-BC23-ED4157C78619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A47FD-FC4C-2341-95D2-EC00CE6B1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6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A47FD-FC4C-2341-95D2-EC00CE6B1F7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973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A47FD-FC4C-2341-95D2-EC00CE6B1F7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98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A47FD-FC4C-2341-95D2-EC00CE6B1F7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310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A47FD-FC4C-2341-95D2-EC00CE6B1F7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27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6413" y="2244726"/>
            <a:ext cx="18278475" cy="4775200"/>
          </a:xfrm>
        </p:spPr>
        <p:txBody>
          <a:bodyPr anchor="b"/>
          <a:lstStyle>
            <a:lvl1pPr algn="ctr">
              <a:defRPr sz="1199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6413" y="7204076"/>
            <a:ext cx="18278475" cy="3311524"/>
          </a:xfrm>
        </p:spPr>
        <p:txBody>
          <a:bodyPr/>
          <a:lstStyle>
            <a:lvl1pPr marL="0" indent="0" algn="ctr">
              <a:buNone/>
              <a:defRPr sz="4798"/>
            </a:lvl1pPr>
            <a:lvl2pPr marL="913943" indent="0" algn="ctr">
              <a:buNone/>
              <a:defRPr sz="3998"/>
            </a:lvl2pPr>
            <a:lvl3pPr marL="1827886" indent="0" algn="ctr">
              <a:buNone/>
              <a:defRPr sz="3598"/>
            </a:lvl3pPr>
            <a:lvl4pPr marL="2741828" indent="0" algn="ctr">
              <a:buNone/>
              <a:defRPr sz="3198"/>
            </a:lvl4pPr>
            <a:lvl5pPr marL="3655771" indent="0" algn="ctr">
              <a:buNone/>
              <a:defRPr sz="3198"/>
            </a:lvl5pPr>
            <a:lvl6pPr marL="4569714" indent="0" algn="ctr">
              <a:buNone/>
              <a:defRPr sz="3198"/>
            </a:lvl6pPr>
            <a:lvl7pPr marL="5483657" indent="0" algn="ctr">
              <a:buNone/>
              <a:defRPr sz="3198"/>
            </a:lvl7pPr>
            <a:lvl8pPr marL="6397600" indent="0" algn="ctr">
              <a:buNone/>
              <a:defRPr sz="3198"/>
            </a:lvl8pPr>
            <a:lvl9pPr marL="7311542" indent="0" algn="ctr">
              <a:buNone/>
              <a:defRPr sz="3198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35F-12A0-4E4C-9A9A-8A6776C2FABD}" type="datetime1">
              <a:rPr lang="fr-FR" smtClean="0"/>
              <a:t>09/05/2023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2437-56B0-9547-B5E4-08880F1F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5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218F-C6CA-564F-B45C-6B1ABAF4245C}" type="datetime1">
              <a:rPr lang="fr-FR" smtClean="0"/>
              <a:t>09/05/2023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2437-56B0-9547-B5E4-08880F1F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94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0711" y="730250"/>
            <a:ext cx="5255062" cy="1162367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527" y="730250"/>
            <a:ext cx="15460543" cy="1162367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5A76-28F3-6F4E-9A30-2613E00A1179}" type="datetime1">
              <a:rPr lang="fr-FR" smtClean="0"/>
              <a:t>09/05/2023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2437-56B0-9547-B5E4-08880F1F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7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25C9-3EA8-2C46-9B3C-5A87E9E2571D}" type="datetime1">
              <a:rPr lang="fr-FR" smtClean="0"/>
              <a:t>09/05/2023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2437-56B0-9547-B5E4-08880F1F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15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834" y="3419477"/>
            <a:ext cx="21020246" cy="5705474"/>
          </a:xfrm>
        </p:spPr>
        <p:txBody>
          <a:bodyPr anchor="b"/>
          <a:lstStyle>
            <a:lvl1pPr>
              <a:defRPr sz="1199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834" y="9178927"/>
            <a:ext cx="21020246" cy="3000374"/>
          </a:xfrm>
        </p:spPr>
        <p:txBody>
          <a:bodyPr/>
          <a:lstStyle>
            <a:lvl1pPr marL="0" indent="0">
              <a:buNone/>
              <a:defRPr sz="4798">
                <a:solidFill>
                  <a:schemeClr val="tx1">
                    <a:tint val="75000"/>
                  </a:schemeClr>
                </a:solidFill>
              </a:defRPr>
            </a:lvl1pPr>
            <a:lvl2pPr marL="913943" indent="0">
              <a:buNone/>
              <a:defRPr sz="3998">
                <a:solidFill>
                  <a:schemeClr val="tx1">
                    <a:tint val="75000"/>
                  </a:schemeClr>
                </a:solidFill>
              </a:defRPr>
            </a:lvl2pPr>
            <a:lvl3pPr marL="1827886" indent="0">
              <a:buNone/>
              <a:defRPr sz="3598">
                <a:solidFill>
                  <a:schemeClr val="tx1">
                    <a:tint val="75000"/>
                  </a:schemeClr>
                </a:solidFill>
              </a:defRPr>
            </a:lvl3pPr>
            <a:lvl4pPr marL="2741828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4pPr>
            <a:lvl5pPr marL="3655771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5pPr>
            <a:lvl6pPr marL="4569714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6pPr>
            <a:lvl7pPr marL="5483657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7pPr>
            <a:lvl8pPr marL="6397600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8pPr>
            <a:lvl9pPr marL="7311542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E5D0-F180-C049-A379-77F8B8721094}" type="datetime1">
              <a:rPr lang="fr-FR" smtClean="0"/>
              <a:t>09/05/2023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2437-56B0-9547-B5E4-08880F1F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86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527" y="3651250"/>
            <a:ext cx="10357803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37970" y="3651250"/>
            <a:ext cx="10357803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2A57-4477-A24D-90F7-D9317DFAE936}" type="datetime1">
              <a:rPr lang="fr-FR" smtClean="0"/>
              <a:t>09/05/2023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2437-56B0-9547-B5E4-08880F1F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52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01" y="730251"/>
            <a:ext cx="21020246" cy="265112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702" y="3362326"/>
            <a:ext cx="10310201" cy="1647824"/>
          </a:xfrm>
        </p:spPr>
        <p:txBody>
          <a:bodyPr anchor="b"/>
          <a:lstStyle>
            <a:lvl1pPr marL="0" indent="0">
              <a:buNone/>
              <a:defRPr sz="4798" b="1"/>
            </a:lvl1pPr>
            <a:lvl2pPr marL="913943" indent="0">
              <a:buNone/>
              <a:defRPr sz="3998" b="1"/>
            </a:lvl2pPr>
            <a:lvl3pPr marL="1827886" indent="0">
              <a:buNone/>
              <a:defRPr sz="3598" b="1"/>
            </a:lvl3pPr>
            <a:lvl4pPr marL="2741828" indent="0">
              <a:buNone/>
              <a:defRPr sz="3198" b="1"/>
            </a:lvl4pPr>
            <a:lvl5pPr marL="3655771" indent="0">
              <a:buNone/>
              <a:defRPr sz="3198" b="1"/>
            </a:lvl5pPr>
            <a:lvl6pPr marL="4569714" indent="0">
              <a:buNone/>
              <a:defRPr sz="3198" b="1"/>
            </a:lvl6pPr>
            <a:lvl7pPr marL="5483657" indent="0">
              <a:buNone/>
              <a:defRPr sz="3198" b="1"/>
            </a:lvl7pPr>
            <a:lvl8pPr marL="6397600" indent="0">
              <a:buNone/>
              <a:defRPr sz="3198" b="1"/>
            </a:lvl8pPr>
            <a:lvl9pPr marL="7311542" indent="0">
              <a:buNone/>
              <a:defRPr sz="31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8702" y="5010150"/>
            <a:ext cx="10310201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37971" y="3362326"/>
            <a:ext cx="10360977" cy="1647824"/>
          </a:xfrm>
        </p:spPr>
        <p:txBody>
          <a:bodyPr anchor="b"/>
          <a:lstStyle>
            <a:lvl1pPr marL="0" indent="0">
              <a:buNone/>
              <a:defRPr sz="4798" b="1"/>
            </a:lvl1pPr>
            <a:lvl2pPr marL="913943" indent="0">
              <a:buNone/>
              <a:defRPr sz="3998" b="1"/>
            </a:lvl2pPr>
            <a:lvl3pPr marL="1827886" indent="0">
              <a:buNone/>
              <a:defRPr sz="3598" b="1"/>
            </a:lvl3pPr>
            <a:lvl4pPr marL="2741828" indent="0">
              <a:buNone/>
              <a:defRPr sz="3198" b="1"/>
            </a:lvl4pPr>
            <a:lvl5pPr marL="3655771" indent="0">
              <a:buNone/>
              <a:defRPr sz="3198" b="1"/>
            </a:lvl5pPr>
            <a:lvl6pPr marL="4569714" indent="0">
              <a:buNone/>
              <a:defRPr sz="3198" b="1"/>
            </a:lvl6pPr>
            <a:lvl7pPr marL="5483657" indent="0">
              <a:buNone/>
              <a:defRPr sz="3198" b="1"/>
            </a:lvl7pPr>
            <a:lvl8pPr marL="6397600" indent="0">
              <a:buNone/>
              <a:defRPr sz="3198" b="1"/>
            </a:lvl8pPr>
            <a:lvl9pPr marL="7311542" indent="0">
              <a:buNone/>
              <a:defRPr sz="31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37971" y="5010150"/>
            <a:ext cx="10360977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9014-00DF-6A46-AA15-7C0F7F374DC7}" type="datetime1">
              <a:rPr lang="fr-FR" smtClean="0"/>
              <a:t>09/05/2023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2437-56B0-9547-B5E4-08880F1F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8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DAAE-B90B-D648-913E-FBFCEBCDCCA8}" type="datetime1">
              <a:rPr lang="fr-FR" smtClean="0"/>
              <a:t>09/05/2023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2437-56B0-9547-B5E4-08880F1F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45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A1F-CFEB-B44B-933E-078CC72CC631}" type="datetime1">
              <a:rPr lang="fr-FR" smtClean="0"/>
              <a:t>09/05/2023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2437-56B0-9547-B5E4-08880F1F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20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02" y="914400"/>
            <a:ext cx="7860378" cy="3200400"/>
          </a:xfrm>
        </p:spPr>
        <p:txBody>
          <a:bodyPr anchor="b"/>
          <a:lstStyle>
            <a:lvl1pPr>
              <a:defRPr sz="639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0977" y="1974851"/>
            <a:ext cx="12337971" cy="9747250"/>
          </a:xfrm>
        </p:spPr>
        <p:txBody>
          <a:bodyPr/>
          <a:lstStyle>
            <a:lvl1pPr>
              <a:defRPr sz="6397"/>
            </a:lvl1pPr>
            <a:lvl2pPr>
              <a:defRPr sz="5597"/>
            </a:lvl2pPr>
            <a:lvl3pPr>
              <a:defRPr sz="4798"/>
            </a:lvl3pPr>
            <a:lvl4pPr>
              <a:defRPr sz="3998"/>
            </a:lvl4pPr>
            <a:lvl5pPr>
              <a:defRPr sz="3998"/>
            </a:lvl5pPr>
            <a:lvl6pPr>
              <a:defRPr sz="3998"/>
            </a:lvl6pPr>
            <a:lvl7pPr>
              <a:defRPr sz="3998"/>
            </a:lvl7pPr>
            <a:lvl8pPr>
              <a:defRPr sz="3998"/>
            </a:lvl8pPr>
            <a:lvl9pPr>
              <a:defRPr sz="399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702" y="4114800"/>
            <a:ext cx="7860378" cy="7623176"/>
          </a:xfrm>
        </p:spPr>
        <p:txBody>
          <a:bodyPr/>
          <a:lstStyle>
            <a:lvl1pPr marL="0" indent="0">
              <a:buNone/>
              <a:defRPr sz="3198"/>
            </a:lvl1pPr>
            <a:lvl2pPr marL="913943" indent="0">
              <a:buNone/>
              <a:defRPr sz="2799"/>
            </a:lvl2pPr>
            <a:lvl3pPr marL="1827886" indent="0">
              <a:buNone/>
              <a:defRPr sz="2399"/>
            </a:lvl3pPr>
            <a:lvl4pPr marL="2741828" indent="0">
              <a:buNone/>
              <a:defRPr sz="1999"/>
            </a:lvl4pPr>
            <a:lvl5pPr marL="3655771" indent="0">
              <a:buNone/>
              <a:defRPr sz="1999"/>
            </a:lvl5pPr>
            <a:lvl6pPr marL="4569714" indent="0">
              <a:buNone/>
              <a:defRPr sz="1999"/>
            </a:lvl6pPr>
            <a:lvl7pPr marL="5483657" indent="0">
              <a:buNone/>
              <a:defRPr sz="1999"/>
            </a:lvl7pPr>
            <a:lvl8pPr marL="6397600" indent="0">
              <a:buNone/>
              <a:defRPr sz="1999"/>
            </a:lvl8pPr>
            <a:lvl9pPr marL="7311542" indent="0">
              <a:buNone/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507F-A74C-064F-A542-73FC80DD5432}" type="datetime1">
              <a:rPr lang="fr-FR" smtClean="0"/>
              <a:t>09/05/2023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2437-56B0-9547-B5E4-08880F1F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79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02" y="914400"/>
            <a:ext cx="7860378" cy="3200400"/>
          </a:xfrm>
        </p:spPr>
        <p:txBody>
          <a:bodyPr anchor="b"/>
          <a:lstStyle>
            <a:lvl1pPr>
              <a:defRPr sz="639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0977" y="1974851"/>
            <a:ext cx="12337971" cy="9747250"/>
          </a:xfrm>
        </p:spPr>
        <p:txBody>
          <a:bodyPr anchor="t"/>
          <a:lstStyle>
            <a:lvl1pPr marL="0" indent="0">
              <a:buNone/>
              <a:defRPr sz="6397"/>
            </a:lvl1pPr>
            <a:lvl2pPr marL="913943" indent="0">
              <a:buNone/>
              <a:defRPr sz="5597"/>
            </a:lvl2pPr>
            <a:lvl3pPr marL="1827886" indent="0">
              <a:buNone/>
              <a:defRPr sz="4798"/>
            </a:lvl3pPr>
            <a:lvl4pPr marL="2741828" indent="0">
              <a:buNone/>
              <a:defRPr sz="3998"/>
            </a:lvl4pPr>
            <a:lvl5pPr marL="3655771" indent="0">
              <a:buNone/>
              <a:defRPr sz="3998"/>
            </a:lvl5pPr>
            <a:lvl6pPr marL="4569714" indent="0">
              <a:buNone/>
              <a:defRPr sz="3998"/>
            </a:lvl6pPr>
            <a:lvl7pPr marL="5483657" indent="0">
              <a:buNone/>
              <a:defRPr sz="3998"/>
            </a:lvl7pPr>
            <a:lvl8pPr marL="6397600" indent="0">
              <a:buNone/>
              <a:defRPr sz="3998"/>
            </a:lvl8pPr>
            <a:lvl9pPr marL="7311542" indent="0">
              <a:buNone/>
              <a:defRPr sz="399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702" y="4114800"/>
            <a:ext cx="7860378" cy="7623176"/>
          </a:xfrm>
        </p:spPr>
        <p:txBody>
          <a:bodyPr/>
          <a:lstStyle>
            <a:lvl1pPr marL="0" indent="0">
              <a:buNone/>
              <a:defRPr sz="3198"/>
            </a:lvl1pPr>
            <a:lvl2pPr marL="913943" indent="0">
              <a:buNone/>
              <a:defRPr sz="2799"/>
            </a:lvl2pPr>
            <a:lvl3pPr marL="1827886" indent="0">
              <a:buNone/>
              <a:defRPr sz="2399"/>
            </a:lvl3pPr>
            <a:lvl4pPr marL="2741828" indent="0">
              <a:buNone/>
              <a:defRPr sz="1999"/>
            </a:lvl4pPr>
            <a:lvl5pPr marL="3655771" indent="0">
              <a:buNone/>
              <a:defRPr sz="1999"/>
            </a:lvl5pPr>
            <a:lvl6pPr marL="4569714" indent="0">
              <a:buNone/>
              <a:defRPr sz="1999"/>
            </a:lvl6pPr>
            <a:lvl7pPr marL="5483657" indent="0">
              <a:buNone/>
              <a:defRPr sz="1999"/>
            </a:lvl7pPr>
            <a:lvl8pPr marL="6397600" indent="0">
              <a:buNone/>
              <a:defRPr sz="1999"/>
            </a:lvl8pPr>
            <a:lvl9pPr marL="7311542" indent="0">
              <a:buNone/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3729-E9AC-CA4D-9ADF-37D0C0326CDE}" type="datetime1">
              <a:rPr lang="fr-FR" smtClean="0"/>
              <a:t>09/05/2023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2437-56B0-9547-B5E4-08880F1F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14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527" y="730251"/>
            <a:ext cx="21020246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527" y="3651250"/>
            <a:ext cx="21020246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5A9E-5CDB-F54C-AB70-23E07108A856}" type="datetime1">
              <a:rPr lang="fr-FR" smtClean="0"/>
              <a:t>09/05/2023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LA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02437-56B0-9547-B5E4-08880F1F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96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1827886" rtl="0" eaLnBrk="1" latinLnBrk="0" hangingPunct="1">
        <a:lnSpc>
          <a:spcPct val="90000"/>
        </a:lnSpc>
        <a:spcBef>
          <a:spcPct val="0"/>
        </a:spcBef>
        <a:buNone/>
        <a:defRPr sz="8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71" indent="-456971" algn="l" defTabSz="1827886" rtl="0" eaLnBrk="1" latinLnBrk="0" hangingPunct="1">
        <a:lnSpc>
          <a:spcPct val="90000"/>
        </a:lnSpc>
        <a:spcBef>
          <a:spcPts val="1999"/>
        </a:spcBef>
        <a:buFont typeface="Arial" panose="020B0604020202020204" pitchFamily="34" charset="0"/>
        <a:buChar char="•"/>
        <a:defRPr sz="5597" kern="1200">
          <a:solidFill>
            <a:schemeClr val="tx1"/>
          </a:solidFill>
          <a:latin typeface="+mn-lt"/>
          <a:ea typeface="+mn-ea"/>
          <a:cs typeface="+mn-cs"/>
        </a:defRPr>
      </a:lvl1pPr>
      <a:lvl2pPr marL="1370914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4798" kern="1200">
          <a:solidFill>
            <a:schemeClr val="tx1"/>
          </a:solidFill>
          <a:latin typeface="+mn-lt"/>
          <a:ea typeface="+mn-ea"/>
          <a:cs typeface="+mn-cs"/>
        </a:defRPr>
      </a:lvl2pPr>
      <a:lvl3pPr marL="2284857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3pPr>
      <a:lvl4pPr marL="3198800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4112743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5026685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940628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854571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768514" indent="-456971" algn="l" defTabSz="18278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1pPr>
      <a:lvl2pPr marL="913943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827886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3pPr>
      <a:lvl4pPr marL="2741828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3655771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4569714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483657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397600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311542" algn="l" defTabSz="1827886" rtl="0" eaLnBrk="1" latinLnBrk="0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D6E4F56-E29C-0D43-92D1-4150135BD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9738" y="9266079"/>
            <a:ext cx="14238463" cy="2154509"/>
          </a:xfrm>
        </p:spPr>
        <p:txBody>
          <a:bodyPr>
            <a:noAutofit/>
          </a:bodyPr>
          <a:lstStyle/>
          <a:p>
            <a:pPr algn="l"/>
            <a:r>
              <a:rPr lang="fr-FR" sz="9595" dirty="0">
                <a:solidFill>
                  <a:schemeClr val="bg1"/>
                </a:solidFill>
                <a:latin typeface="Frutiger 55 Roman" pitchFamily="2" charset="0"/>
              </a:rPr>
              <a:t>Le Live démarrera à 10h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26" y="925572"/>
            <a:ext cx="5398920" cy="22092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80" y="397264"/>
            <a:ext cx="4705535" cy="42675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FBC3D0C-82AE-E344-AFF7-8FB6A0B9C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4" y="12580477"/>
            <a:ext cx="2424650" cy="9921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E7B757-7587-8E44-92F8-9E540E00B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54" y="12852412"/>
            <a:ext cx="1552831" cy="56984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47DD168-65F8-8748-8526-69756C38C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385" y="12460235"/>
            <a:ext cx="950703" cy="109809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A0D9BD9-9D8E-9440-982A-8FDE9959E3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15" y="12631989"/>
            <a:ext cx="1707333" cy="8791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69C0D1A-1101-2648-99EF-6C9BCA34F1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474" y="12383557"/>
            <a:ext cx="1342306" cy="134230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4C25E51-3F55-E84D-B273-90FB352280C4}"/>
              </a:ext>
            </a:extLst>
          </p:cNvPr>
          <p:cNvSpPr txBox="1"/>
          <p:nvPr/>
        </p:nvSpPr>
        <p:spPr>
          <a:xfrm>
            <a:off x="957477" y="5538743"/>
            <a:ext cx="2054413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Présentation MASTER Génie Mécanique- Parcours Procédés et Matériaux</a:t>
            </a:r>
          </a:p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Parcours Eco-conception de produits</a:t>
            </a:r>
          </a:p>
          <a:p>
            <a:endParaRPr lang="fr-F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Avril 2023</a:t>
            </a:r>
          </a:p>
        </p:txBody>
      </p:sp>
    </p:spTree>
    <p:extLst>
      <p:ext uri="{BB962C8B-B14F-4D97-AF65-F5344CB8AC3E}">
        <p14:creationId xmlns:p14="http://schemas.microsoft.com/office/powerpoint/2010/main" val="77338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Parcours Procédés et Matériaux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063963" y="5766099"/>
            <a:ext cx="100594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½ UE: Application aux réservoirs d’Hydrogène</a:t>
            </a:r>
          </a:p>
          <a:p>
            <a:r>
              <a:rPr lang="fr-FR" sz="4400" dirty="0"/>
              <a:t>Responsable : F. THIEBAUD (ENSMM)</a:t>
            </a:r>
          </a:p>
          <a:p>
            <a:endParaRPr lang="fr-FR" sz="4400" dirty="0"/>
          </a:p>
          <a:p>
            <a:r>
              <a:rPr lang="fr-FR" sz="4400" dirty="0"/>
              <a:t>Réservoirs pour le stockage solide</a:t>
            </a:r>
          </a:p>
          <a:p>
            <a:r>
              <a:rPr lang="fr-FR" sz="4400" dirty="0"/>
              <a:t>Réservoirs pour le stockage sous pression</a:t>
            </a:r>
          </a:p>
          <a:p>
            <a:r>
              <a:rPr lang="fr-FR" sz="4400" dirty="0"/>
              <a:t>Conception</a:t>
            </a:r>
          </a:p>
          <a:p>
            <a:r>
              <a:rPr lang="fr-FR" sz="4400" dirty="0"/>
              <a:t>Normes</a:t>
            </a:r>
          </a:p>
          <a:p>
            <a:endParaRPr lang="fr-FR" sz="4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E23CA71-B2B8-45EC-BE3B-2CA4DF775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9406" y="8290327"/>
            <a:ext cx="3655742" cy="363253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703D321F-AE3E-4DAA-938E-A39E73AA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824" y="5337468"/>
            <a:ext cx="9640821" cy="205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484976D-539E-4C6E-9A77-F00D95602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2809" y="9046190"/>
            <a:ext cx="1498141" cy="13820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154801-E2F6-41BB-8506-13036B6762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613" t="17251" r="14566" b="6335"/>
          <a:stretch/>
        </p:blipFill>
        <p:spPr>
          <a:xfrm>
            <a:off x="15109666" y="8760261"/>
            <a:ext cx="2355643" cy="16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Parcours Procédés et Matériaux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063963" y="5766099"/>
            <a:ext cx="110921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UE: Ingénierie des revêtements (UFC + UTBM)</a:t>
            </a:r>
          </a:p>
          <a:p>
            <a:r>
              <a:rPr lang="fr-FR" sz="4400" dirty="0"/>
              <a:t>Responsable : L. HALLIEZ (UFC)</a:t>
            </a:r>
          </a:p>
          <a:p>
            <a:endParaRPr lang="fr-FR" sz="4400" dirty="0"/>
          </a:p>
          <a:p>
            <a:r>
              <a:rPr lang="fr-FR" sz="4400" dirty="0"/>
              <a:t>Revêtements par voie humide</a:t>
            </a:r>
          </a:p>
          <a:p>
            <a:r>
              <a:rPr lang="fr-FR" sz="4400" dirty="0"/>
              <a:t>Revêtements par voie sèche</a:t>
            </a:r>
          </a:p>
          <a:p>
            <a:r>
              <a:rPr lang="fr-FR" sz="4400" dirty="0"/>
              <a:t>Caractérisations</a:t>
            </a:r>
          </a:p>
          <a:p>
            <a:r>
              <a:rPr lang="fr-FR" sz="4400" dirty="0"/>
              <a:t>Etude de cas</a:t>
            </a:r>
          </a:p>
          <a:p>
            <a:endParaRPr lang="fr-FR" sz="4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97FE1F-303E-B87F-7D7A-B220A3566D0F}"/>
              </a:ext>
            </a:extLst>
          </p:cNvPr>
          <p:cNvSpPr txBox="1"/>
          <p:nvPr/>
        </p:nvSpPr>
        <p:spPr>
          <a:xfrm flipH="1">
            <a:off x="3066029" y="11454759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alibri" panose="020F0502020204030204" pitchFamily="34" charset="0"/>
              </a:rPr>
              <a:t>UV à suivre à l’UFC/UTBM 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6CC9246E-60C2-DC65-F55A-D6FE74E9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6" b="8569"/>
          <a:stretch>
            <a:fillRect/>
          </a:stretch>
        </p:blipFill>
        <p:spPr bwMode="auto">
          <a:xfrm>
            <a:off x="13358736" y="5850914"/>
            <a:ext cx="4732904" cy="358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14">
            <a:extLst>
              <a:ext uri="{FF2B5EF4-FFF2-40B4-BE49-F238E27FC236}">
                <a16:creationId xmlns:a16="http://schemas.microsoft.com/office/drawing/2014/main" id="{C7AC6F27-510E-54E6-A6AD-D8E266DBA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3513" y="9596026"/>
            <a:ext cx="42222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Revêtements en voie sèche ou humide </a:t>
            </a:r>
          </a:p>
        </p:txBody>
      </p:sp>
    </p:spTree>
    <p:extLst>
      <p:ext uri="{BB962C8B-B14F-4D97-AF65-F5344CB8AC3E}">
        <p14:creationId xmlns:p14="http://schemas.microsoft.com/office/powerpoint/2010/main" val="2121463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Parcours Procédés et Matériaux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063962" y="5766099"/>
            <a:ext cx="170045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Projets de laboratoire (TX)</a:t>
            </a:r>
          </a:p>
          <a:p>
            <a:r>
              <a:rPr lang="fr-FR" sz="4400" dirty="0"/>
              <a:t> </a:t>
            </a:r>
          </a:p>
          <a:p>
            <a:r>
              <a:rPr lang="fr-FR" sz="4400" dirty="0"/>
              <a:t>Sujets en lien avec les UE, transversaux et multisites</a:t>
            </a:r>
          </a:p>
          <a:p>
            <a:r>
              <a:rPr lang="fr-FR" sz="4400" dirty="0"/>
              <a:t>A choisir dans une liste proposée en début d’année</a:t>
            </a:r>
          </a:p>
          <a:p>
            <a:endParaRPr lang="fr-FR" sz="4400" dirty="0"/>
          </a:p>
          <a:p>
            <a:r>
              <a:rPr lang="fr-FR" sz="4400" dirty="0"/>
              <a:t>A réaliser sur les sites associés en fonction des sujets</a:t>
            </a:r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88757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Parcours Procédés et Matériaux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063962" y="5766099"/>
            <a:ext cx="2022542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Stage MASTER (couplage avec le stage de fin d’étude ST50)</a:t>
            </a:r>
          </a:p>
          <a:p>
            <a:r>
              <a:rPr lang="fr-FR" sz="4400" dirty="0"/>
              <a:t> </a:t>
            </a:r>
          </a:p>
          <a:p>
            <a:r>
              <a:rPr lang="fr-FR" sz="4400" dirty="0"/>
              <a:t>Sujet à faire valider par les 2 formations</a:t>
            </a:r>
          </a:p>
          <a:p>
            <a:endParaRPr lang="fr-FR" sz="4400" dirty="0"/>
          </a:p>
          <a:p>
            <a:r>
              <a:rPr lang="fr-FR" sz="4400" dirty="0"/>
              <a:t>2 soutenances:</a:t>
            </a:r>
          </a:p>
          <a:p>
            <a:r>
              <a:rPr lang="fr-FR" sz="4400" dirty="0"/>
              <a:t>	- 10 minutes pour ST50 UTBM</a:t>
            </a:r>
          </a:p>
          <a:p>
            <a:r>
              <a:rPr lang="fr-FR" sz="4400" dirty="0"/>
              <a:t>	- 30 minutes pour stage Master</a:t>
            </a:r>
          </a:p>
          <a:p>
            <a:endParaRPr lang="fr-FR" sz="4400" dirty="0"/>
          </a:p>
          <a:p>
            <a:r>
              <a:rPr lang="fr-FR" sz="4400" dirty="0"/>
              <a:t>Chapitre bibliographique étendu à rendre pour le rapport de stage Master.</a:t>
            </a:r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80548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Parcours Procédés et Matériaux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047018" y="4868645"/>
            <a:ext cx="20225421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Et après?</a:t>
            </a:r>
          </a:p>
          <a:p>
            <a:r>
              <a:rPr lang="fr-FR" sz="4400" dirty="0"/>
              <a:t> </a:t>
            </a:r>
          </a:p>
          <a:p>
            <a:r>
              <a:rPr lang="fr-FR" sz="4400" dirty="0" err="1"/>
              <a:t>Anastassia</a:t>
            </a:r>
            <a:r>
              <a:rPr lang="fr-FR" sz="4400" dirty="0"/>
              <a:t> MILLERET (2019): 2A de thèse à l’université de Birmingham (UK), impression 3D de pièces en alliage à mémoire de forme</a:t>
            </a:r>
          </a:p>
          <a:p>
            <a:endParaRPr lang="fr-FR" sz="4400" dirty="0"/>
          </a:p>
          <a:p>
            <a:r>
              <a:rPr lang="fr-FR" sz="4400" dirty="0"/>
              <a:t>Sébastien FARON (2020): 1A de thèse à l’université de Nottingham (UK), impression 3D métallique (en lien avec société Oerlikon)</a:t>
            </a:r>
          </a:p>
          <a:p>
            <a:endParaRPr lang="fr-FR" sz="4400" dirty="0"/>
          </a:p>
          <a:p>
            <a:r>
              <a:rPr lang="fr-FR" sz="4400" dirty="0"/>
              <a:t>Mais la poursuite en thèse n’est pas obligatoire:</a:t>
            </a:r>
          </a:p>
          <a:p>
            <a:r>
              <a:rPr lang="fr-FR" sz="4400" dirty="0"/>
              <a:t>Jérémy LILIN (2022): consultant Eco-design</a:t>
            </a:r>
          </a:p>
          <a:p>
            <a:r>
              <a:rPr lang="fr-FR" sz="4400" dirty="0"/>
              <a:t>Elodie PLACE (2022): Ingénieur Process revêtement (Suisse)</a:t>
            </a:r>
          </a:p>
        </p:txBody>
      </p:sp>
    </p:spTree>
    <p:extLst>
      <p:ext uri="{BB962C8B-B14F-4D97-AF65-F5344CB8AC3E}">
        <p14:creationId xmlns:p14="http://schemas.microsoft.com/office/powerpoint/2010/main" val="315467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AE75DE05-6F58-0A42-A1AA-22886B36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19" y="12978980"/>
            <a:ext cx="8225314" cy="730250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Master GM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Eco-conception de Produits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4D84849-4D6D-43F7-BA09-F5C411BCCA9D}"/>
              </a:ext>
            </a:extLst>
          </p:cNvPr>
          <p:cNvSpPr txBox="1"/>
          <p:nvPr/>
        </p:nvSpPr>
        <p:spPr>
          <a:xfrm>
            <a:off x="1592133" y="5980837"/>
            <a:ext cx="2068695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Le parcours Eco-conception de Produits vise à former des experts en éco-conception et en Analyse de Cycle de Vie des produits pour exercer dans des secteurs techniques ou administratifs, notamment aux postes de Chargé d'études projets industriels; Chef de projets; Ingénieur de Bureau d'Etudes en industrie.</a:t>
            </a:r>
          </a:p>
        </p:txBody>
      </p:sp>
    </p:spTree>
    <p:extLst>
      <p:ext uri="{BB962C8B-B14F-4D97-AF65-F5344CB8AC3E}">
        <p14:creationId xmlns:p14="http://schemas.microsoft.com/office/powerpoint/2010/main" val="367728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AE75DE05-6F58-0A42-A1AA-22886B36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19" y="12978980"/>
            <a:ext cx="8225314" cy="730250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Master GM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Eco-conception de Produits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02F17375-136B-46AB-9538-3DB0A62E3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953516"/>
              </p:ext>
            </p:extLst>
          </p:nvPr>
        </p:nvGraphicFramePr>
        <p:xfrm>
          <a:off x="2079171" y="7267890"/>
          <a:ext cx="19571214" cy="45167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18568">
                  <a:extLst>
                    <a:ext uri="{9D8B030D-6E8A-4147-A177-3AD203B41FA5}">
                      <a16:colId xmlns:a16="http://schemas.microsoft.com/office/drawing/2014/main" val="4222313590"/>
                    </a:ext>
                  </a:extLst>
                </a:gridCol>
                <a:gridCol w="4952646">
                  <a:extLst>
                    <a:ext uri="{9D8B030D-6E8A-4147-A177-3AD203B41FA5}">
                      <a16:colId xmlns:a16="http://schemas.microsoft.com/office/drawing/2014/main" val="503310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M2-S3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M2-S4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38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Techniques, méthodes et outils d’éco-conception (ED92 – UTBM)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Stage de fin d’étude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27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Procédés de fabrication et dimensionnement des composites (MA91 – UTBM)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20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 Thinking (DT92 – UTBM)</a:t>
                      </a:r>
                      <a:endParaRPr lang="fr-FR" sz="359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260345"/>
                  </a:ext>
                </a:extLst>
              </a:tr>
              <a:tr h="678154">
                <a:tc>
                  <a:txBody>
                    <a:bodyPr/>
                    <a:lstStyle/>
                    <a:p>
                      <a:r>
                        <a:rPr lang="fr-FR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ACV et Indicateurs d’éco-conception ( UFC)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64254"/>
                  </a:ext>
                </a:extLst>
              </a:tr>
              <a:tr h="319882">
                <a:tc>
                  <a:txBody>
                    <a:bodyPr/>
                    <a:lstStyle/>
                    <a:p>
                      <a:r>
                        <a:rPr lang="fr-FR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Anglais/Humanités (Equivalence UTBM)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33511"/>
                  </a:ext>
                </a:extLst>
              </a:tr>
              <a:tr h="319882">
                <a:tc>
                  <a:txBody>
                    <a:bodyPr/>
                    <a:lstStyle/>
                    <a:p>
                      <a:pPr marL="0" marR="0" lvl="0" indent="0" algn="l" defTabSz="182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 de laboratoire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68017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4274B04D-ED9A-4C71-B70A-5C566A46AFC1}"/>
              </a:ext>
            </a:extLst>
          </p:cNvPr>
          <p:cNvSpPr txBox="1"/>
          <p:nvPr/>
        </p:nvSpPr>
        <p:spPr>
          <a:xfrm>
            <a:off x="1842173" y="4981347"/>
            <a:ext cx="2068695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Parcours possible soit :</a:t>
            </a:r>
          </a:p>
          <a:p>
            <a:endParaRPr lang="fr-F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SzPct val="140000"/>
              <a:buFont typeface="Wingdings" panose="05000000000000000000" pitchFamily="2" charset="2"/>
              <a:buChar char="F"/>
            </a:pP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en DD pour les étudiants EDIM ou en césure pour les étudiants GM et IMSI</a:t>
            </a:r>
          </a:p>
          <a:p>
            <a:endParaRPr lang="fr-F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4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AE75DE05-6F58-0A42-A1AA-22886B36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19" y="12978980"/>
            <a:ext cx="8225314" cy="730250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Master GM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Eco-conception de Produits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02F17375-136B-46AB-9538-3DB0A62E3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5705"/>
              </p:ext>
            </p:extLst>
          </p:nvPr>
        </p:nvGraphicFramePr>
        <p:xfrm>
          <a:off x="2079171" y="7327528"/>
          <a:ext cx="19571214" cy="45167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98290">
                  <a:extLst>
                    <a:ext uri="{9D8B030D-6E8A-4147-A177-3AD203B41FA5}">
                      <a16:colId xmlns:a16="http://schemas.microsoft.com/office/drawing/2014/main" val="4222313590"/>
                    </a:ext>
                  </a:extLst>
                </a:gridCol>
                <a:gridCol w="8172924">
                  <a:extLst>
                    <a:ext uri="{9D8B030D-6E8A-4147-A177-3AD203B41FA5}">
                      <a16:colId xmlns:a16="http://schemas.microsoft.com/office/drawing/2014/main" val="503310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M2-S3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M2-S4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38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Eco-conception 2  (UFC)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Stage de fin d’étude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27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ACV et Indicateurs d’éco-conception ( UFC)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20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 Thinking (DT92 – UTBM)</a:t>
                      </a:r>
                      <a:endParaRPr lang="fr-FR" sz="359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260345"/>
                  </a:ext>
                </a:extLst>
              </a:tr>
              <a:tr h="678154">
                <a:tc>
                  <a:txBody>
                    <a:bodyPr/>
                    <a:lstStyle/>
                    <a:p>
                      <a:r>
                        <a:rPr lang="fr-FR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Injection des poudres et stockage d’hydrogène (UFC)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64254"/>
                  </a:ext>
                </a:extLst>
              </a:tr>
              <a:tr h="319882">
                <a:tc>
                  <a:txBody>
                    <a:bodyPr/>
                    <a:lstStyle/>
                    <a:p>
                      <a:r>
                        <a:rPr lang="fr-FR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Anglais/Humanités (Equivalence UTBM)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33511"/>
                  </a:ext>
                </a:extLst>
              </a:tr>
              <a:tr h="319882">
                <a:tc>
                  <a:txBody>
                    <a:bodyPr/>
                    <a:lstStyle/>
                    <a:p>
                      <a:pPr marL="0" marR="0" lvl="0" indent="0" algn="l" defTabSz="182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598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 de laboratoire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68017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5F58C008-041C-43D6-8ACD-0CE4229E6C98}"/>
              </a:ext>
            </a:extLst>
          </p:cNvPr>
          <p:cNvSpPr txBox="1"/>
          <p:nvPr/>
        </p:nvSpPr>
        <p:spPr>
          <a:xfrm>
            <a:off x="1842173" y="4981347"/>
            <a:ext cx="2068695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SzPct val="140000"/>
              <a:buFont typeface="Wingdings" panose="05000000000000000000" pitchFamily="2" charset="2"/>
              <a:buChar char="F"/>
            </a:pP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en césure pour les étudiants GM et IMSI, EDIM</a:t>
            </a:r>
          </a:p>
          <a:p>
            <a:endParaRPr lang="fr-F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7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AE75DE05-6F58-0A42-A1AA-22886B36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19" y="12978980"/>
            <a:ext cx="8225314" cy="730250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Master GM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Eco-conception de Produits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063963" y="5766099"/>
            <a:ext cx="110921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UE: Techniques, méthodes et outils d’éco-conception (UTBM)</a:t>
            </a:r>
          </a:p>
          <a:p>
            <a:r>
              <a:rPr lang="fr-FR" sz="4400" dirty="0"/>
              <a:t>Responsable : E. Padayodi </a:t>
            </a:r>
          </a:p>
          <a:p>
            <a:endParaRPr lang="fr-FR" sz="4400" dirty="0"/>
          </a:p>
          <a:p>
            <a:r>
              <a:rPr lang="fr-FR" sz="4400" dirty="0"/>
              <a:t>Reconception de produits en :</a:t>
            </a:r>
          </a:p>
          <a:p>
            <a:pPr marL="571500" indent="-571500">
              <a:buFontTx/>
              <a:buChar char="-"/>
            </a:pPr>
            <a:r>
              <a:rPr lang="fr-FR" sz="4400" dirty="0"/>
              <a:t>augmentant leur durée de vie (lutte contre l’obsolescence programmée),</a:t>
            </a:r>
          </a:p>
          <a:p>
            <a:pPr marL="571500" indent="-571500">
              <a:buFontTx/>
              <a:buChar char="-"/>
            </a:pPr>
            <a:r>
              <a:rPr lang="fr-FR" sz="4400" dirty="0"/>
              <a:t>améliorant leur réparabilité à domicile,</a:t>
            </a:r>
          </a:p>
          <a:p>
            <a:pPr marL="571500" indent="-571500">
              <a:buFontTx/>
              <a:buChar char="-"/>
            </a:pPr>
            <a:r>
              <a:rPr lang="fr-FR" sz="4400" dirty="0"/>
              <a:t>optimisant leur recyclabilité.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CAB9DB-8E37-44F5-85D2-6D6B9D9CCB07}"/>
              </a:ext>
            </a:extLst>
          </p:cNvPr>
          <p:cNvSpPr/>
          <p:nvPr/>
        </p:nvSpPr>
        <p:spPr>
          <a:xfrm>
            <a:off x="12372616" y="4861155"/>
            <a:ext cx="11501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130.000 tonnes de gros électroménagers hors froid (GEMHF) non collectés pour le recyclage en 2017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CCA522-79A5-441A-8D11-0C4DC504E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2265">
            <a:off x="9297217" y="6703008"/>
            <a:ext cx="2457450" cy="1981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F34956C-88C7-414A-8810-2F122DC0C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6630" y="5889640"/>
            <a:ext cx="11539156" cy="70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AE75DE05-6F58-0A42-A1AA-22886B36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19" y="12978980"/>
            <a:ext cx="8225314" cy="730250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Master GM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7974248" y="2490638"/>
            <a:ext cx="5049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</a:rPr>
              <a:t>Produit actuel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ECA0DF-1AAE-4C25-B412-ED01E18A2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789" y="2810542"/>
            <a:ext cx="12098254" cy="550010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C260372-2962-45E6-A57B-B7E9C0DB80FE}"/>
              </a:ext>
            </a:extLst>
          </p:cNvPr>
          <p:cNvSpPr txBox="1"/>
          <p:nvPr/>
        </p:nvSpPr>
        <p:spPr>
          <a:xfrm>
            <a:off x="5594828" y="563263"/>
            <a:ext cx="1330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Exemple du projet de Sara et Emma (GM, ECP), A2020</a:t>
            </a:r>
            <a:endParaRPr lang="fr-FR" sz="4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0C7A625-C18D-421C-BE23-E4D23C67E073}"/>
              </a:ext>
            </a:extLst>
          </p:cNvPr>
          <p:cNvSpPr txBox="1"/>
          <p:nvPr/>
        </p:nvSpPr>
        <p:spPr>
          <a:xfrm>
            <a:off x="1543396" y="1966852"/>
            <a:ext cx="11092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Reconception d’une imprimante «Brother »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1C16E97-98BA-4FE8-89DD-30A7EF733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040" y="9228587"/>
            <a:ext cx="8320279" cy="377325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412CF3D-CC7D-4D22-AB28-606B71489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7687" y="9015057"/>
            <a:ext cx="13832448" cy="39314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A922BF6-BC64-4598-B4B7-3AFD0DA2A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94150" y="3292522"/>
            <a:ext cx="7417799" cy="419966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5E4E3C3-65A5-4786-A9EA-A2247DAC82A5}"/>
              </a:ext>
            </a:extLst>
          </p:cNvPr>
          <p:cNvSpPr txBox="1"/>
          <p:nvPr/>
        </p:nvSpPr>
        <p:spPr>
          <a:xfrm>
            <a:off x="1157349" y="8343090"/>
            <a:ext cx="110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/>
              <a:t>Carte électronique changeable, recharge d’encre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19DE7ED-271A-4FF1-8FCA-5F3CD8D19F51}"/>
              </a:ext>
            </a:extLst>
          </p:cNvPr>
          <p:cNvSpPr txBox="1"/>
          <p:nvPr/>
        </p:nvSpPr>
        <p:spPr>
          <a:xfrm>
            <a:off x="13596847" y="8459146"/>
            <a:ext cx="7971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ACV: Comparaison des impacts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78CCE5B6-D570-430B-A39A-A7EBDA95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577" y="1362004"/>
            <a:ext cx="946129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MATYAS Sara, FERMOND Emma, KARL Anton, MUHLSTEIN Leonard</a:t>
            </a:r>
            <a:endParaRPr lang="fr-FR" alt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2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Première année (M1): dispensée à l’UFC (Besançon)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02F17375-136B-46AB-9538-3DB0A62E3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83197"/>
              </p:ext>
            </p:extLst>
          </p:nvPr>
        </p:nvGraphicFramePr>
        <p:xfrm>
          <a:off x="2792481" y="5379454"/>
          <a:ext cx="18978948" cy="383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9474">
                  <a:extLst>
                    <a:ext uri="{9D8B030D-6E8A-4147-A177-3AD203B41FA5}">
                      <a16:colId xmlns:a16="http://schemas.microsoft.com/office/drawing/2014/main" val="4222313590"/>
                    </a:ext>
                  </a:extLst>
                </a:gridCol>
                <a:gridCol w="9489474">
                  <a:extLst>
                    <a:ext uri="{9D8B030D-6E8A-4147-A177-3AD203B41FA5}">
                      <a16:colId xmlns:a16="http://schemas.microsoft.com/office/drawing/2014/main" val="503310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M1-S1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M1-S2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38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Conception mécanique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Acoustique et Energétique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27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Fabrication mécanique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Calcul de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20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Elaboration, usage et fin de vie des matériaux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Chaine numérique et outils qualité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26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Développement durable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Eco-conception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6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Outils environnement professionnel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Outils environnement professionnel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33511"/>
                  </a:ext>
                </a:extLst>
              </a:tr>
            </a:tbl>
          </a:graphicData>
        </a:graphic>
      </p:graphicFrame>
      <p:sp>
        <p:nvSpPr>
          <p:cNvPr id="12" name="Sous-titre 3">
            <a:extLst>
              <a:ext uri="{FF2B5EF4-FFF2-40B4-BE49-F238E27FC236}">
                <a16:creationId xmlns:a16="http://schemas.microsoft.com/office/drawing/2014/main" id="{640B429B-B904-4B0F-A876-20695F9B838D}"/>
              </a:ext>
            </a:extLst>
          </p:cNvPr>
          <p:cNvSpPr txBox="1">
            <a:spLocks/>
          </p:cNvSpPr>
          <p:nvPr/>
        </p:nvSpPr>
        <p:spPr>
          <a:xfrm>
            <a:off x="1241992" y="10983121"/>
            <a:ext cx="22596954" cy="1176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1827886" rtl="0" eaLnBrk="1" latinLnBrk="0" hangingPunct="1">
              <a:lnSpc>
                <a:spcPct val="90000"/>
              </a:lnSpc>
              <a:spcBef>
                <a:spcPts val="1999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3943" indent="0" algn="ctr" defTabSz="18278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None/>
              <a:defRPr sz="3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7886" indent="0" algn="ctr" defTabSz="18278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None/>
              <a:defRPr sz="3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828" indent="0" algn="ctr" defTabSz="18278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None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771" indent="0" algn="ctr" defTabSz="18278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None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69714" indent="0" algn="ctr" defTabSz="18278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None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657" indent="0" algn="ctr" defTabSz="18278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None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600" indent="0" algn="ctr" defTabSz="18278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None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542" indent="0" algn="ctr" defTabSz="18278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None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 l’issue de la première année ou en admission directe, poursuite sur 2 parcours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0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AE75DE05-6F58-0A42-A1AA-22886B36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19" y="12978980"/>
            <a:ext cx="8225314" cy="730250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Master GM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7974248" y="2490638"/>
            <a:ext cx="5049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</a:rPr>
              <a:t>Produit actuel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C260372-2962-45E6-A57B-B7E9C0DB80FE}"/>
              </a:ext>
            </a:extLst>
          </p:cNvPr>
          <p:cNvSpPr txBox="1"/>
          <p:nvPr/>
        </p:nvSpPr>
        <p:spPr>
          <a:xfrm>
            <a:off x="5594827" y="563263"/>
            <a:ext cx="14303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Exemple du projet de Florent, Margot (GM, ECP), etc. A2020</a:t>
            </a:r>
            <a:endParaRPr lang="fr-FR" sz="4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0C7A625-C18D-421C-BE23-E4D23C67E073}"/>
              </a:ext>
            </a:extLst>
          </p:cNvPr>
          <p:cNvSpPr txBox="1"/>
          <p:nvPr/>
        </p:nvSpPr>
        <p:spPr>
          <a:xfrm>
            <a:off x="1543396" y="1887773"/>
            <a:ext cx="11092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Reconception d’une machine à laver « Proline »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5E4E3C3-65A5-4786-A9EA-A2247DAC82A5}"/>
              </a:ext>
            </a:extLst>
          </p:cNvPr>
          <p:cNvSpPr txBox="1"/>
          <p:nvPr/>
        </p:nvSpPr>
        <p:spPr>
          <a:xfrm>
            <a:off x="6882069" y="4051365"/>
            <a:ext cx="963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/>
              <a:t>Amélioration de la réparabilité, de la recyclabilité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78929F-B95E-4089-9F8C-56A2F0C49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5747" y="5060962"/>
            <a:ext cx="9631776" cy="63540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E9E8C2B-95A9-479E-A287-BA456AC53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61921" y="7323882"/>
            <a:ext cx="9631777" cy="634564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E89FC55-BDAB-4F75-8AC9-3B3689D5A0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274" y="2810813"/>
            <a:ext cx="6285761" cy="96608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8CAC26-088D-4073-8271-94D3E6A5E8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44154" y="3260079"/>
            <a:ext cx="3350724" cy="376956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0F45EFFC-394D-4D10-8E4C-AF7098A6C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577" y="1362004"/>
            <a:ext cx="1316889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BINTI MOHD F. Farah, DEFRANCE Nicolas, JANVIER Margot, MISCHLER Baptiste, PIET Florent </a:t>
            </a:r>
            <a:endParaRPr lang="fr-FR" alt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98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AE75DE05-6F58-0A42-A1AA-22886B36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19" y="12978980"/>
            <a:ext cx="8225314" cy="730250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Master GM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Eco-conception de Produits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063963" y="5766099"/>
            <a:ext cx="1109217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UE: Procédés de fabrication et </a:t>
            </a:r>
            <a:r>
              <a:rPr lang="fr-FR" sz="4400" b="1" dirty="0" err="1"/>
              <a:t>dimension-nement</a:t>
            </a:r>
            <a:r>
              <a:rPr lang="fr-FR" sz="4400" b="1" dirty="0"/>
              <a:t> des composites (MA91 – UTBM)</a:t>
            </a:r>
          </a:p>
          <a:p>
            <a:r>
              <a:rPr lang="fr-FR" sz="4400" dirty="0"/>
              <a:t>Responsable : E. Padayodi</a:t>
            </a:r>
          </a:p>
          <a:p>
            <a:endParaRPr lang="fr-FR" sz="4400" dirty="0"/>
          </a:p>
          <a:p>
            <a:pPr marL="571500" indent="-571500">
              <a:buFontTx/>
              <a:buChar char="-"/>
            </a:pPr>
            <a:r>
              <a:rPr lang="fr-FR" sz="4400" dirty="0"/>
              <a:t>Propriétés élastiques des stratifiés,</a:t>
            </a:r>
          </a:p>
          <a:p>
            <a:pPr marL="571500" indent="-571500">
              <a:buFontTx/>
              <a:buChar char="-"/>
            </a:pPr>
            <a:r>
              <a:rPr lang="fr-FR" sz="4400" dirty="0"/>
              <a:t>Dimensionnement des composites</a:t>
            </a:r>
          </a:p>
          <a:p>
            <a:pPr marL="571500" indent="-571500">
              <a:buFontTx/>
              <a:buChar char="-"/>
            </a:pPr>
            <a:r>
              <a:rPr lang="fr-FR" sz="4400" dirty="0"/>
              <a:t>Mise en forme des composites,</a:t>
            </a:r>
          </a:p>
          <a:p>
            <a:pPr marL="571500" indent="-571500">
              <a:buFontTx/>
              <a:buChar char="-"/>
            </a:pPr>
            <a:r>
              <a:rPr lang="fr-FR" sz="4400" dirty="0"/>
              <a:t>Allègement de poids dans le transport,</a:t>
            </a:r>
          </a:p>
          <a:p>
            <a:pPr marL="571500" indent="-571500">
              <a:buFontTx/>
              <a:buChar char="-"/>
            </a:pPr>
            <a:r>
              <a:rPr lang="fr-FR" sz="4400" dirty="0"/>
              <a:t>Les innovations en composites</a:t>
            </a:r>
          </a:p>
          <a:p>
            <a:pPr marL="571500" indent="-571500">
              <a:buFontTx/>
              <a:buChar char="-"/>
            </a:pPr>
            <a:r>
              <a:rPr lang="fr-FR" sz="4400" dirty="0"/>
              <a:t>Recyclage des composites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C8A592F-F257-4F8B-A06B-A4CE9C0B1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0272" y="5786832"/>
            <a:ext cx="12772709" cy="72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73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AE75DE05-6F58-0A42-A1AA-22886B36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19" y="12978980"/>
            <a:ext cx="8225314" cy="730250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Master GM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4433468" y="2287090"/>
            <a:ext cx="6180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>
                <a:solidFill>
                  <a:srgbClr val="0070C0"/>
                </a:solidFill>
              </a:rPr>
              <a:t>Définition du drapage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C260372-2962-45E6-A57B-B7E9C0DB80FE}"/>
              </a:ext>
            </a:extLst>
          </p:cNvPr>
          <p:cNvSpPr txBox="1"/>
          <p:nvPr/>
        </p:nvSpPr>
        <p:spPr>
          <a:xfrm>
            <a:off x="5594828" y="563263"/>
            <a:ext cx="1330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Exemple d’un projet, A2020</a:t>
            </a:r>
            <a:endParaRPr lang="fr-FR" sz="4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0C7A625-C18D-421C-BE23-E4D23C67E073}"/>
              </a:ext>
            </a:extLst>
          </p:cNvPr>
          <p:cNvSpPr txBox="1"/>
          <p:nvPr/>
        </p:nvSpPr>
        <p:spPr>
          <a:xfrm>
            <a:off x="1543396" y="1887773"/>
            <a:ext cx="1330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Conception d’un cadre de vélo en composites carbone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2EB1C19-346D-4B0E-9599-7B67E2738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0" y="7222606"/>
            <a:ext cx="9069036" cy="577429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4E71323-093C-4024-BC8C-849593EE2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4" b="97170" l="3523" r="96748">
                        <a14:foregroundMark x1="10100" y1="45081" x2="10163" y2="44654"/>
                        <a14:foregroundMark x1="8672" y1="54717" x2="8975" y2="52673"/>
                        <a14:foregroundMark x1="10163" y1="44654" x2="9925" y2="44977"/>
                        <a14:foregroundMark x1="89295" y1="61635" x2="89295" y2="61635"/>
                        <a14:foregroundMark x1="92412" y1="74843" x2="92412" y2="74843"/>
                        <a14:foregroundMark x1="95257" y1="86792" x2="95257" y2="86792"/>
                        <a14:foregroundMark x1="96883" y1="93396" x2="96883" y2="93396"/>
                        <a14:foregroundMark x1="85908" y1="97484" x2="85908" y2="97484"/>
                        <a14:foregroundMark x1="78455" y1="9434" x2="78455" y2="9434"/>
                        <a14:foregroundMark x1="79539" y1="6761" x2="79539" y2="6761"/>
                        <a14:foregroundMark x1="30217" y1="6918" x2="30217" y2="6918"/>
                        <a14:foregroundMark x1="3523" y1="52516" x2="3523" y2="52516"/>
                        <a14:backgroundMark x1="8537" y1="49214" x2="8537" y2="49214"/>
                        <a14:backgroundMark x1="8266" y1="48742" x2="8266" y2="48742"/>
                        <a14:backgroundMark x1="8266" y1="48742" x2="8266" y2="48742"/>
                        <a14:backgroundMark x1="8672" y1="48428" x2="8672" y2="49686"/>
                        <a14:backgroundMark x1="8537" y1="51572" x2="8537" y2="51572"/>
                        <a14:backgroundMark x1="9079" y1="52673" x2="9079" y2="52673"/>
                        <a14:backgroundMark x1="8266" y1="52044" x2="8266" y2="52044"/>
                        <a14:backgroundMark x1="8266" y1="51572" x2="8266" y2="51572"/>
                        <a14:backgroundMark x1="9079" y1="48113" x2="9079" y2="48113"/>
                        <a14:backgroundMark x1="9079" y1="47484" x2="9079" y2="47484"/>
                        <a14:backgroundMark x1="9485" y1="47484" x2="9485" y2="52673"/>
                        <a14:backgroundMark x1="9214" y1="46698" x2="9214" y2="49057"/>
                        <a14:backgroundMark x1="9892" y1="46226" x2="9079" y2="47642"/>
                        <a14:backgroundMark x1="10705" y1="45440" x2="9485" y2="47956"/>
                        <a14:backgroundMark x1="10840" y1="50000" x2="11789" y2="509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68795" y="2329401"/>
            <a:ext cx="11747499" cy="1012386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3963D51-08DF-48CE-B94C-C2EF318A08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075697" y="9999532"/>
            <a:ext cx="2697321" cy="29333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36A13F7-E1B3-4802-9BDA-5F81A873DF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885679" y="10385575"/>
            <a:ext cx="3731204" cy="33304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9A7EB0E-7751-4970-81C9-C81188DE1D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686488" y="9825200"/>
            <a:ext cx="3062981" cy="31537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8" name="Image 5">
            <a:extLst>
              <a:ext uri="{FF2B5EF4-FFF2-40B4-BE49-F238E27FC236}">
                <a16:creationId xmlns:a16="http://schemas.microsoft.com/office/drawing/2014/main" id="{69E0605F-E1E3-4E70-B50F-19072D16F98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2" t="15232" r="334" b="662"/>
          <a:stretch/>
        </p:blipFill>
        <p:spPr>
          <a:xfrm>
            <a:off x="14433468" y="2875358"/>
            <a:ext cx="9069037" cy="3853929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A229F91C-8E50-4165-A08F-39044D267F75}"/>
              </a:ext>
            </a:extLst>
          </p:cNvPr>
          <p:cNvSpPr txBox="1"/>
          <p:nvPr/>
        </p:nvSpPr>
        <p:spPr>
          <a:xfrm>
            <a:off x="14561114" y="6532387"/>
            <a:ext cx="6180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>
                <a:solidFill>
                  <a:srgbClr val="0070C0"/>
                </a:solidFill>
              </a:rPr>
              <a:t>Dimensionnement 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D88DCFF1-E907-440D-9552-ACBAB67C6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577" y="1362004"/>
            <a:ext cx="946129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CHAMBON Rémi, LAUMONIER Robin, ROBINEAU Romain</a:t>
            </a:r>
            <a:endParaRPr lang="fr-FR" alt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34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AE75DE05-6F58-0A42-A1AA-22886B36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19" y="12978980"/>
            <a:ext cx="8225314" cy="730250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Master GM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593" y="2678726"/>
            <a:ext cx="6378008" cy="2470673"/>
          </a:xfrm>
        </p:spPr>
        <p:txBody>
          <a:bodyPr>
            <a:norm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(M2): Parcours Procédés et Matériaux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063962" y="5766099"/>
            <a:ext cx="202254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B050"/>
                </a:solidFill>
              </a:rPr>
              <a:t>Et après ?</a:t>
            </a:r>
          </a:p>
          <a:p>
            <a:r>
              <a:rPr lang="fr-FR" sz="4400" dirty="0"/>
              <a:t> </a:t>
            </a:r>
          </a:p>
          <a:p>
            <a:r>
              <a:rPr lang="fr-FR" sz="4400" dirty="0"/>
              <a:t>Benjamin, 2019</a:t>
            </a:r>
          </a:p>
          <a:p>
            <a:r>
              <a:rPr lang="fr-FR" sz="4000" dirty="0"/>
              <a:t>Création d’une start-up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C556DD-5395-4A3C-8A07-C5FF3E34E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612" y="-4283"/>
            <a:ext cx="18319189" cy="1372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059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AE75DE05-6F58-0A42-A1AA-22886B36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19" y="12978980"/>
            <a:ext cx="8225314" cy="730250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Master GM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10" y="2850776"/>
            <a:ext cx="6736596" cy="2183803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(M2): Parcours Procédés et Matériaux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063962" y="5766099"/>
            <a:ext cx="202254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B050"/>
                </a:solidFill>
              </a:rPr>
              <a:t>Et après ?</a:t>
            </a:r>
          </a:p>
          <a:p>
            <a:r>
              <a:rPr lang="fr-FR" sz="4400" dirty="0"/>
              <a:t> </a:t>
            </a:r>
          </a:p>
          <a:p>
            <a:r>
              <a:rPr lang="fr-FR" sz="4400" dirty="0"/>
              <a:t>Nicolas, 2019</a:t>
            </a:r>
          </a:p>
          <a:p>
            <a:r>
              <a:rPr lang="fr-FR" sz="4400" dirty="0"/>
              <a:t>Responsable ACV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278672-B266-48AA-BABF-CA6C65B5B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326" y="-4283"/>
            <a:ext cx="18297975" cy="13720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137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BF1269-D708-FD40-ABF6-2A063FCD399F}"/>
              </a:ext>
            </a:extLst>
          </p:cNvPr>
          <p:cNvSpPr/>
          <p:nvPr/>
        </p:nvSpPr>
        <p:spPr>
          <a:xfrm>
            <a:off x="-18120" y="2062026"/>
            <a:ext cx="24371300" cy="11653974"/>
          </a:xfrm>
          <a:prstGeom prst="rect">
            <a:avLst/>
          </a:prstGeom>
          <a:solidFill>
            <a:srgbClr val="008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2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728302" y="6353453"/>
            <a:ext cx="205441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  <a:p>
            <a:endParaRPr lang="fr-F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Parcours Procédés et Matériaux:         C. LANGLADE, </a:t>
            </a:r>
            <a:r>
              <a:rPr lang="fr-FR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cecile.langlade@utbm.fr </a:t>
            </a:r>
          </a:p>
          <a:p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Parcours Eco-conception de Produits: E. PADAYODI, </a:t>
            </a:r>
            <a:r>
              <a:rPr lang="fr-FR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essole.padayodi@utbm.fr 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Parcours Procédés et Matériaux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4D84849-4D6D-43F7-BA09-F5C411BCCA9D}"/>
              </a:ext>
            </a:extLst>
          </p:cNvPr>
          <p:cNvSpPr txBox="1"/>
          <p:nvPr/>
        </p:nvSpPr>
        <p:spPr>
          <a:xfrm>
            <a:off x="1592133" y="5980837"/>
            <a:ext cx="2068695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Le parcours Procédés et Matériaux (PM) a pour objectif de former des cadres pour l'industrie mécanique, en particulier des experts en techniques de réalisation de composants et micro composants et procédés innovants.</a:t>
            </a:r>
          </a:p>
          <a:p>
            <a:endParaRPr lang="fr-F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Parcours Procédés et Matériaux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79CD8A-E49C-4943-86BD-68C4A293B18D}"/>
              </a:ext>
            </a:extLst>
          </p:cNvPr>
          <p:cNvSpPr txBox="1"/>
          <p:nvPr/>
        </p:nvSpPr>
        <p:spPr>
          <a:xfrm>
            <a:off x="1184899" y="5074424"/>
            <a:ext cx="332263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/>
              <a:t>Procédés étudiés</a:t>
            </a:r>
          </a:p>
        </p:txBody>
      </p:sp>
      <p:sp>
        <p:nvSpPr>
          <p:cNvPr id="13" name="ZoneTexte 7">
            <a:extLst>
              <a:ext uri="{FF2B5EF4-FFF2-40B4-BE49-F238E27FC236}">
                <a16:creationId xmlns:a16="http://schemas.microsoft.com/office/drawing/2014/main" id="{B9B5BF87-FBA6-4EEC-96CC-8D2EE6BE6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2857" y="7856309"/>
            <a:ext cx="58216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Techniques de pointe pour les secteurs suivants :</a:t>
            </a:r>
          </a:p>
        </p:txBody>
      </p:sp>
      <p:pic>
        <p:nvPicPr>
          <p:cNvPr id="14" name="Picture 6" descr="G:\michael.fontaine\Documents\FEMTO\Thème µFab\platine et pièces décolletées.jpg">
            <a:extLst>
              <a:ext uri="{FF2B5EF4-FFF2-40B4-BE49-F238E27FC236}">
                <a16:creationId xmlns:a16="http://schemas.microsoft.com/office/drawing/2014/main" id="{4B566026-D3D3-40B9-9221-A1296D68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83" y="6527156"/>
            <a:ext cx="4687344" cy="30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0724E6B4-7196-41D0-AE37-DEA5D95A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6" b="8569"/>
          <a:stretch>
            <a:fillRect/>
          </a:stretch>
        </p:blipFill>
        <p:spPr bwMode="auto">
          <a:xfrm>
            <a:off x="8841600" y="8696874"/>
            <a:ext cx="4732904" cy="358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">
            <a:extLst>
              <a:ext uri="{FF2B5EF4-FFF2-40B4-BE49-F238E27FC236}">
                <a16:creationId xmlns:a16="http://schemas.microsoft.com/office/drawing/2014/main" id="{865B38DB-A65C-4CAD-8161-C569B6BA0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32" y="4972193"/>
            <a:ext cx="4825772" cy="325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3">
            <a:extLst>
              <a:ext uri="{FF2B5EF4-FFF2-40B4-BE49-F238E27FC236}">
                <a16:creationId xmlns:a16="http://schemas.microsoft.com/office/drawing/2014/main" id="{7C407490-E95A-446D-A73B-BD19B2FB6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705" y="6114573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µ-usinage</a:t>
            </a:r>
          </a:p>
        </p:txBody>
      </p:sp>
      <p:sp>
        <p:nvSpPr>
          <p:cNvPr id="20" name="ZoneTexte 14">
            <a:extLst>
              <a:ext uri="{FF2B5EF4-FFF2-40B4-BE49-F238E27FC236}">
                <a16:creationId xmlns:a16="http://schemas.microsoft.com/office/drawing/2014/main" id="{69E6A16C-CDBE-4AA1-8644-ACB166EE9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377" y="12441986"/>
            <a:ext cx="42222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Revêtements en voie sèche ou humide </a:t>
            </a:r>
          </a:p>
        </p:txBody>
      </p:sp>
      <p:sp>
        <p:nvSpPr>
          <p:cNvPr id="21" name="ZoneTexte 15">
            <a:extLst>
              <a:ext uri="{FF2B5EF4-FFF2-40B4-BE49-F238E27FC236}">
                <a16:creationId xmlns:a16="http://schemas.microsoft.com/office/drawing/2014/main" id="{9FAF4197-D6C0-4ACB-868E-09E2CC8A7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3558" y="7185581"/>
            <a:ext cx="5693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Moulage par injection de poudres</a:t>
            </a:r>
          </a:p>
        </p:txBody>
      </p:sp>
      <p:sp>
        <p:nvSpPr>
          <p:cNvPr id="24" name="ZoneTexte 16">
            <a:extLst>
              <a:ext uri="{FF2B5EF4-FFF2-40B4-BE49-F238E27FC236}">
                <a16:creationId xmlns:a16="http://schemas.microsoft.com/office/drawing/2014/main" id="{C1177DF2-9E5A-403E-94CC-A508B8643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61" y="12015502"/>
            <a:ext cx="4197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Enroulement filamentaire</a:t>
            </a:r>
          </a:p>
        </p:txBody>
      </p:sp>
      <p:sp>
        <p:nvSpPr>
          <p:cNvPr id="25" name="ZoneTexte 17">
            <a:extLst>
              <a:ext uri="{FF2B5EF4-FFF2-40B4-BE49-F238E27FC236}">
                <a16:creationId xmlns:a16="http://schemas.microsoft.com/office/drawing/2014/main" id="{CA708CD8-3391-4678-AA5F-FDA9ABC9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44" y="8231392"/>
            <a:ext cx="49162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Fabrication additive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C9F372C9-F338-4691-B8C6-1FBF06D7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80" y="9432990"/>
            <a:ext cx="3097691" cy="232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6C38D579-E2D5-4897-B00D-8192BD04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777" y="4811486"/>
            <a:ext cx="4965190" cy="219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1AB7C2E-A743-45E5-8F9A-27B0CEAA2C44}"/>
              </a:ext>
            </a:extLst>
          </p:cNvPr>
          <p:cNvCxnSpPr/>
          <p:nvPr/>
        </p:nvCxnSpPr>
        <p:spPr>
          <a:xfrm>
            <a:off x="18917195" y="7185581"/>
            <a:ext cx="3352800" cy="0"/>
          </a:xfrm>
          <a:prstGeom prst="line">
            <a:avLst/>
          </a:prstGeom>
          <a:ln w="19050">
            <a:solidFill>
              <a:srgbClr val="5E41D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ZoneTexte 20">
            <a:extLst>
              <a:ext uri="{FF2B5EF4-FFF2-40B4-BE49-F238E27FC236}">
                <a16:creationId xmlns:a16="http://schemas.microsoft.com/office/drawing/2014/main" id="{55A5BB70-9EE6-4BFC-9363-CD385CD06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1239" y="9238823"/>
            <a:ext cx="7236143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fr-FR" altLang="fr-FR" sz="2800" dirty="0"/>
              <a:t>Luxe (horlogerie, bijouterie, etc.)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fr-FR" altLang="fr-FR" sz="2800" dirty="0"/>
              <a:t>Transport (automobile, aéronautique)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fr-FR" altLang="fr-FR" sz="2800" dirty="0"/>
              <a:t>Biomédical (orthopédie, dentaire, instrumentation)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fr-FR" altLang="fr-FR" sz="2800" dirty="0"/>
              <a:t>Outillage (outils coupants, moules, matrices, etc.)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fr-FR" altLang="fr-FR" sz="2800" dirty="0"/>
              <a:t>Energie (Stockage d’hydrogène)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67650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Parcours Procédés et Matériaux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02F17375-136B-46AB-9538-3DB0A62E3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928509"/>
              </p:ext>
            </p:extLst>
          </p:nvPr>
        </p:nvGraphicFramePr>
        <p:xfrm>
          <a:off x="2079171" y="5379454"/>
          <a:ext cx="19571214" cy="383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3278">
                  <a:extLst>
                    <a:ext uri="{9D8B030D-6E8A-4147-A177-3AD203B41FA5}">
                      <a16:colId xmlns:a16="http://schemas.microsoft.com/office/drawing/2014/main" val="4222313590"/>
                    </a:ext>
                  </a:extLst>
                </a:gridCol>
                <a:gridCol w="7567936">
                  <a:extLst>
                    <a:ext uri="{9D8B030D-6E8A-4147-A177-3AD203B41FA5}">
                      <a16:colId xmlns:a16="http://schemas.microsoft.com/office/drawing/2014/main" val="503310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M2-S3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M2-S4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38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Fabrication additive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Stage de fin d’étude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27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Micro usinage et métrologie de précision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20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Matériaux et procédés pour le stockage d’hydrogène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26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Ingénierie des revêtements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6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Projet de laboratoire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Outils environnement professionnel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33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83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8"/>
            <a:ext cx="18278475" cy="1725073"/>
          </a:xfrm>
        </p:spPr>
        <p:txBody>
          <a:bodyPr>
            <a:norm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Parcours Procédés et Matériaux </a:t>
            </a:r>
          </a:p>
          <a:p>
            <a:pPr algn="l"/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étudiants UTBM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02F17375-136B-46AB-9538-3DB0A62E3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90274"/>
              </p:ext>
            </p:extLst>
          </p:nvPr>
        </p:nvGraphicFramePr>
        <p:xfrm>
          <a:off x="1241992" y="5594986"/>
          <a:ext cx="20994063" cy="548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5902">
                  <a:extLst>
                    <a:ext uri="{9D8B030D-6E8A-4147-A177-3AD203B41FA5}">
                      <a16:colId xmlns:a16="http://schemas.microsoft.com/office/drawing/2014/main" val="4222313590"/>
                    </a:ext>
                  </a:extLst>
                </a:gridCol>
                <a:gridCol w="8638161">
                  <a:extLst>
                    <a:ext uri="{9D8B030D-6E8A-4147-A177-3AD203B41FA5}">
                      <a16:colId xmlns:a16="http://schemas.microsoft.com/office/drawing/2014/main" val="503310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M2-S3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M2-S4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38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Fabrication additive (= UTBM FA31)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Stage de fin d’étude (couplage ST50)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27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Micro usinage et métrologie de précision (ENSMM)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820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Matériaux et procédés pour le stockage d’hydrogène </a:t>
                      </a:r>
                    </a:p>
                    <a:p>
                      <a:r>
                        <a:rPr lang="fr-FR" dirty="0"/>
                        <a:t>(équivalence MA52)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26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Ingénierie des revêtements (UFC)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6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Projet de laboratoire (= UTBM TX)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78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Outils environnement professionnel 3 (équivalences UV en anglais et en lien avec l’entreprise)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33511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AC59A773-F659-440B-9C7B-C833DC2F8C02}"/>
              </a:ext>
            </a:extLst>
          </p:cNvPr>
          <p:cNvSpPr txBox="1"/>
          <p:nvPr/>
        </p:nvSpPr>
        <p:spPr>
          <a:xfrm>
            <a:off x="1241992" y="11533515"/>
            <a:ext cx="2068695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Parcours possible en DD ou césure pour les étudiants GM et IMSI</a:t>
            </a:r>
          </a:p>
          <a:p>
            <a:endParaRPr lang="fr-F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9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Parcours Procédés et Matériaux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063963" y="5766099"/>
            <a:ext cx="100594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UE Fabrication Additive (FA31 – UTBM)</a:t>
            </a:r>
          </a:p>
          <a:p>
            <a:r>
              <a:rPr lang="fr-FR" sz="4400" dirty="0"/>
              <a:t>Responsable : Lucas DEMBINSKI (UTBM)</a:t>
            </a:r>
          </a:p>
          <a:p>
            <a:endParaRPr lang="fr-FR" sz="4400" dirty="0"/>
          </a:p>
          <a:p>
            <a:r>
              <a:rPr lang="fr-FR" sz="4400" dirty="0"/>
              <a:t>Procédés et matériaux pour la FA</a:t>
            </a:r>
          </a:p>
          <a:p>
            <a:r>
              <a:rPr lang="fr-FR" sz="4400" dirty="0"/>
              <a:t>Outils de conception </a:t>
            </a:r>
          </a:p>
          <a:p>
            <a:r>
              <a:rPr lang="fr-FR" sz="4400" dirty="0"/>
              <a:t>Caractérisation spécifique</a:t>
            </a:r>
          </a:p>
          <a:p>
            <a:r>
              <a:rPr lang="fr-FR" sz="4400" dirty="0"/>
              <a:t>Micro-Projets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7250500-E0F3-4C69-BBD9-1B8CBE4307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" b="6549"/>
          <a:stretch/>
        </p:blipFill>
        <p:spPr>
          <a:xfrm>
            <a:off x="14003613" y="5034579"/>
            <a:ext cx="6550117" cy="44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Parcours Procédés et Matériaux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063962" y="5766099"/>
            <a:ext cx="120926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UE micro-usinage et métrologie</a:t>
            </a:r>
          </a:p>
          <a:p>
            <a:r>
              <a:rPr lang="fr-FR" sz="4400" dirty="0"/>
              <a:t>Responsable :  M. FONTAINE (ENSMM)</a:t>
            </a:r>
          </a:p>
          <a:p>
            <a:endParaRPr lang="fr-FR" sz="4400" dirty="0"/>
          </a:p>
          <a:p>
            <a:r>
              <a:rPr lang="fr-FR" sz="4400" dirty="0"/>
              <a:t>Procédés pour la microtechnique</a:t>
            </a:r>
          </a:p>
          <a:p>
            <a:r>
              <a:rPr lang="fr-FR" sz="4400" dirty="0"/>
              <a:t>Méthodes de mesures et contrôle spécifique</a:t>
            </a:r>
          </a:p>
          <a:p>
            <a:endParaRPr lang="fr-FR" sz="4400" dirty="0"/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EF1EED7F-719E-4730-9B87-37F3C363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r="34143"/>
          <a:stretch>
            <a:fillRect/>
          </a:stretch>
        </p:blipFill>
        <p:spPr bwMode="auto">
          <a:xfrm>
            <a:off x="17891409" y="5167762"/>
            <a:ext cx="4376921" cy="33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181A3F0-A852-727B-BA04-F6E5A0443984}"/>
              </a:ext>
            </a:extLst>
          </p:cNvPr>
          <p:cNvSpPr txBox="1"/>
          <p:nvPr/>
        </p:nvSpPr>
        <p:spPr>
          <a:xfrm flipH="1">
            <a:off x="4718304" y="11100816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alibri" panose="020F0502020204030204" pitchFamily="34" charset="0"/>
              </a:rPr>
              <a:t>UV à suivre à l’ENSMM </a:t>
            </a:r>
          </a:p>
        </p:txBody>
      </p:sp>
    </p:spTree>
    <p:extLst>
      <p:ext uri="{BB962C8B-B14F-4D97-AF65-F5344CB8AC3E}">
        <p14:creationId xmlns:p14="http://schemas.microsoft.com/office/powerpoint/2010/main" val="178374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466ACC-27A7-2E4E-B1FE-FF25D6FD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5" y="330997"/>
            <a:ext cx="2506485" cy="10256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FFF88-B101-2243-825E-1F2D55FB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" y="80810"/>
            <a:ext cx="2184576" cy="19812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235406-F7F7-7946-ADBB-CE61E5B1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377" y="321201"/>
            <a:ext cx="1959409" cy="1537217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B384BCFA-B53E-9443-A5DF-4EBCC34BD5B6}"/>
              </a:ext>
            </a:extLst>
          </p:cNvPr>
          <p:cNvSpPr/>
          <p:nvPr/>
        </p:nvSpPr>
        <p:spPr>
          <a:xfrm flipV="1">
            <a:off x="369274" y="12978980"/>
            <a:ext cx="23596512" cy="45719"/>
          </a:xfrm>
          <a:custGeom>
            <a:avLst/>
            <a:gdLst/>
            <a:ahLst/>
            <a:cxnLst/>
            <a:rect l="l" t="t" r="r" b="b"/>
            <a:pathLst>
              <a:path w="9769475">
                <a:moveTo>
                  <a:pt x="9769043" y="0"/>
                </a:moveTo>
                <a:lnTo>
                  <a:pt x="0" y="0"/>
                </a:lnTo>
              </a:path>
            </a:pathLst>
          </a:custGeom>
          <a:ln w="905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E88BC0-62AF-0043-8D57-AF08296358DF}"/>
              </a:ext>
            </a:extLst>
          </p:cNvPr>
          <p:cNvSpPr txBox="1"/>
          <p:nvPr/>
        </p:nvSpPr>
        <p:spPr>
          <a:xfrm>
            <a:off x="1106248" y="2298288"/>
            <a:ext cx="205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" panose="020B0604020202020204" pitchFamily="34" charset="0"/>
                <a:cs typeface="Arial" panose="020B0604020202020204" pitchFamily="34" charset="0"/>
              </a:rPr>
              <a:t>Master Génie Mécanique</a:t>
            </a:r>
          </a:p>
        </p:txBody>
      </p:sp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B96FF79A-01B9-C34D-B873-2F199E29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668" y="12978980"/>
            <a:ext cx="5483543" cy="730250"/>
          </a:xfrm>
        </p:spPr>
        <p:txBody>
          <a:bodyPr/>
          <a:lstStyle/>
          <a:p>
            <a:fld id="{21302437-56B0-9547-B5E4-08880F1FA4F6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564353A-68CE-1049-A0AE-904FF9DA8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992" y="3857989"/>
            <a:ext cx="18278475" cy="1176590"/>
          </a:xfrm>
        </p:spPr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Deuxième année (M2): Parcours Procédés et Matériaux</a:t>
            </a:r>
          </a:p>
          <a:p>
            <a:pPr algn="l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E6DF55-6E2E-42BC-B0EF-F14B77A70F2D}"/>
              </a:ext>
            </a:extLst>
          </p:cNvPr>
          <p:cNvSpPr txBox="1"/>
          <p:nvPr/>
        </p:nvSpPr>
        <p:spPr>
          <a:xfrm>
            <a:off x="1063963" y="5766099"/>
            <a:ext cx="100594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½ UE Mise en forme des polymères et </a:t>
            </a:r>
          </a:p>
          <a:p>
            <a:r>
              <a:rPr lang="fr-FR" sz="4400" b="1" dirty="0"/>
              <a:t>des composites</a:t>
            </a:r>
          </a:p>
          <a:p>
            <a:r>
              <a:rPr lang="fr-FR" sz="4400" dirty="0"/>
              <a:t>Responsable : Thierry BARRIERE (ENSMM)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B0FB6E-6164-40E0-ADC4-94AB2D7B2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3303" y="4582758"/>
            <a:ext cx="11058209" cy="82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77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5DCA30-4E7D-CF44-A6A6-519613FFCDCA}">
  <we:reference id="wa200000729" version="3.8.294.0" store="fr-FR" storeType="OMEX"/>
  <we:alternateReferences>
    <we:reference id="WA200000729" version="3.8.294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54CC25C478649992764D9DA2649A5" ma:contentTypeVersion="6" ma:contentTypeDescription="Crée un document." ma:contentTypeScope="" ma:versionID="fcaa77ed3c18d3009857e064574edb03">
  <xsd:schema xmlns:xsd="http://www.w3.org/2001/XMLSchema" xmlns:xs="http://www.w3.org/2001/XMLSchema" xmlns:p="http://schemas.microsoft.com/office/2006/metadata/properties" xmlns:ns2="dc74d935-1f7f-46cb-8099-817f0e7ff1bd" targetNamespace="http://schemas.microsoft.com/office/2006/metadata/properties" ma:root="true" ma:fieldsID="7ef9a2dba759b90bb7ed43bf40c8315e" ns2:_="">
    <xsd:import namespace="dc74d935-1f7f-46cb-8099-817f0e7ff1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4d935-1f7f-46cb-8099-817f0e7ff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7F9EFC-4E38-4BA7-9CC7-00CC889D44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74d935-1f7f-46cb-8099-817f0e7ff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C0A55B-4837-48B9-B997-07E66C4421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DD6067-C0DD-4D57-9696-A04DE4FC62F7}">
  <ds:schemaRefs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dc74d935-1f7f-46cb-8099-817f0e7ff1bd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1339</Words>
  <Application>Microsoft Office PowerPoint</Application>
  <PresentationFormat>Personnalisé</PresentationFormat>
  <Paragraphs>268</Paragraphs>
  <Slides>25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Frutiger 55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Alexa GUILLIER</cp:lastModifiedBy>
  <cp:revision>63</cp:revision>
  <dcterms:created xsi:type="dcterms:W3CDTF">2020-12-11T07:55:39Z</dcterms:created>
  <dcterms:modified xsi:type="dcterms:W3CDTF">2023-05-09T07:19:37Z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0x01010007254CC25C478649992764D9DA2649A5</vt:lpwstr>
  </property>
</Properties>
</file>